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6" r:id="rId4"/>
    <p:sldId id="259" r:id="rId5"/>
    <p:sldId id="267" r:id="rId6"/>
    <p:sldId id="268" r:id="rId7"/>
    <p:sldId id="260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66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4E4CF2-CE5A-4F99-BCDC-C8E7608CE46E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2E1E1F-EE24-4A25-8424-CCA9FF948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071678"/>
            <a:ext cx="5029224" cy="1585914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ALL ABOUT TEMPERING</a:t>
            </a:r>
            <a:endParaRPr lang="en-US" sz="6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Heating and cooling of chocolate to stabilize it is known as tempering chocolate.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5829312" cy="1143000"/>
          </a:xfrm>
        </p:spPr>
        <p:txBody>
          <a:bodyPr/>
          <a:lstStyle/>
          <a:p>
            <a:r>
              <a:rPr lang="en-US" u="sng" dirty="0" smtClean="0"/>
              <a:t>WHAT IS TEMEPRING </a:t>
            </a:r>
            <a:endParaRPr lang="en-US" u="sng" dirty="0"/>
          </a:p>
        </p:txBody>
      </p:sp>
      <p:pic>
        <p:nvPicPr>
          <p:cNvPr id="5" name="Picture 4" descr="csm_Lindt_step1_heating67_e56983400f.jpg"/>
          <p:cNvPicPr>
            <a:picLocks noChangeAspect="1"/>
          </p:cNvPicPr>
          <p:nvPr/>
        </p:nvPicPr>
        <p:blipFill>
          <a:blip r:embed="rId2"/>
          <a:srcRect t="19158" b="20172"/>
          <a:stretch>
            <a:fillRect/>
          </a:stretch>
        </p:blipFill>
        <p:spPr>
          <a:xfrm>
            <a:off x="428596" y="3357562"/>
            <a:ext cx="3000396" cy="2732358"/>
          </a:xfrm>
          <a:prstGeom prst="rect">
            <a:avLst/>
          </a:prstGeom>
        </p:spPr>
      </p:pic>
      <p:pic>
        <p:nvPicPr>
          <p:cNvPr id="6" name="Picture 5" descr="image-asse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357562"/>
            <a:ext cx="5131218" cy="2699962"/>
          </a:xfrm>
          <a:prstGeom prst="rect">
            <a:avLst/>
          </a:prstGeom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000504"/>
            <a:ext cx="2357454" cy="2357454"/>
          </a:xfrm>
          <a:prstGeom prst="rect">
            <a:avLst/>
          </a:prstGeom>
        </p:spPr>
      </p:pic>
      <p:pic>
        <p:nvPicPr>
          <p:cNvPr id="16" name="Picture 15" descr="callebaut-cocoa-but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1285860"/>
            <a:ext cx="2786082" cy="278608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428728" y="471488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7224" y="1643050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Cocoa butter can crystallized in any one of 6 different forms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642918"/>
            <a:ext cx="2802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u="sng" dirty="0" smtClean="0"/>
              <a:t>COCOA BUTTER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500306"/>
            <a:ext cx="8572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1</a:t>
            </a:r>
          </a:p>
          <a:p>
            <a:r>
              <a:rPr lang="en-IN" sz="3600" dirty="0" smtClean="0"/>
              <a:t>2</a:t>
            </a:r>
          </a:p>
          <a:p>
            <a:r>
              <a:rPr lang="en-IN" sz="3600" dirty="0" smtClean="0"/>
              <a:t>3</a:t>
            </a:r>
          </a:p>
          <a:p>
            <a:r>
              <a:rPr lang="en-IN" sz="3600" dirty="0" smtClean="0"/>
              <a:t>4</a:t>
            </a:r>
          </a:p>
          <a:p>
            <a:r>
              <a:rPr lang="en-IN" sz="3600" dirty="0" smtClean="0"/>
              <a:t>5</a:t>
            </a:r>
          </a:p>
          <a:p>
            <a:r>
              <a:rPr lang="en-IN" sz="3600" dirty="0"/>
              <a:t>6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4786322"/>
            <a:ext cx="2212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u="sng" dirty="0" smtClean="0"/>
              <a:t>BETA CRYSTAL</a:t>
            </a:r>
            <a:endParaRPr lang="en-US" sz="2800" u="sng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71670" y="5000636"/>
            <a:ext cx="92869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972452" cy="311468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Benefits of tempering are: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Helps to harden chocolate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rovides beautiful gloss and delicious snap.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Chocolate contracts during cooling, which makes it easier to unmold.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TEMPERING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500694" y="1928802"/>
            <a:ext cx="3357586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414" y="2000240"/>
            <a:ext cx="3357586" cy="714380"/>
          </a:xfrm>
        </p:spPr>
        <p:txBody>
          <a:bodyPr>
            <a:normAutofit/>
          </a:bodyPr>
          <a:lstStyle/>
          <a:p>
            <a:r>
              <a:rPr lang="en-IN" sz="2400" u="sng" dirty="0" smtClean="0"/>
              <a:t>MILK COVERTURE 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307181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45C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929454" y="507207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27C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521495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C</a:t>
            </a:r>
            <a:r>
              <a:rPr lang="en-IN" dirty="0" smtClean="0"/>
              <a:t>ombine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192880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100 g (45C)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307181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33 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307181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66 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2714620"/>
            <a:ext cx="69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1/3</a:t>
            </a:r>
            <a:r>
              <a:rPr lang="en-IN" baseline="30000" dirty="0" smtClean="0"/>
              <a:t>rd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714620"/>
            <a:ext cx="69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2/3</a:t>
            </a:r>
            <a:r>
              <a:rPr lang="en-IN" baseline="30000" dirty="0" smtClean="0"/>
              <a:t>rd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0034" y="14285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TEMPERING</a:t>
            </a:r>
            <a:endParaRPr kumimoji="0" 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1428736"/>
            <a:ext cx="190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TABLING METHOD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3786190"/>
            <a:ext cx="12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In the bowl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3786190"/>
            <a:ext cx="135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On the table</a:t>
            </a:r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5893603" y="3679033"/>
            <a:ext cx="157163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7215206" y="4714884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71868" y="428625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27C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428625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45C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357422" y="464344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3143240" y="464344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43174" y="564357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30 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643834" y="43576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30C</a:t>
            </a:r>
            <a:endParaRPr lang="en-US" u="sng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228598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35755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7" grpId="0"/>
      <p:bldP spid="18" grpId="0"/>
      <p:bldP spid="32" grpId="0"/>
      <p:bldP spid="3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If the chocolate is not tempered properly or temperatures are not followed </a:t>
            </a:r>
          </a:p>
          <a:p>
            <a:r>
              <a:rPr lang="en-IN" b="1" dirty="0" smtClean="0"/>
              <a:t>then the final texture results in chocolate bloom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TYPES OF BLOOMS</a:t>
            </a:r>
            <a:endParaRPr lang="en-US" sz="3200" u="sng" dirty="0"/>
          </a:p>
        </p:txBody>
      </p:sp>
      <p:sp>
        <p:nvSpPr>
          <p:cNvPr id="6" name="Rounded Rectangle 5"/>
          <p:cNvSpPr/>
          <p:nvPr/>
        </p:nvSpPr>
        <p:spPr>
          <a:xfrm>
            <a:off x="428596" y="2786058"/>
            <a:ext cx="3429000" cy="2971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u="sng" dirty="0" smtClean="0"/>
          </a:p>
          <a:p>
            <a:pPr algn="ctr"/>
            <a:r>
              <a:rPr lang="en-US" b="1" u="sng" dirty="0" smtClean="0"/>
              <a:t>FAT </a:t>
            </a:r>
            <a:r>
              <a:rPr lang="en-US" b="1" u="sng" dirty="0"/>
              <a:t>BLOOM</a:t>
            </a:r>
            <a:r>
              <a:rPr lang="en-US" dirty="0" smtClean="0"/>
              <a:t>: </a:t>
            </a:r>
            <a:r>
              <a:rPr lang="en-US" sz="2000" dirty="0" smtClean="0"/>
              <a:t>chocolate </a:t>
            </a:r>
            <a:r>
              <a:rPr lang="en-US" sz="2000" dirty="0"/>
              <a:t>is heated so much that the butter separates </a:t>
            </a:r>
            <a:r>
              <a:rPr lang="en-US" sz="2000" dirty="0" smtClean="0"/>
              <a:t>and when </a:t>
            </a:r>
            <a:r>
              <a:rPr lang="en-US" sz="2000" dirty="0"/>
              <a:t>the chocolate sets it shows streaks that are discolored and hazy.</a:t>
            </a:r>
          </a:p>
          <a:p>
            <a:pPr algn="ctr"/>
            <a:endParaRPr lang="en-US" dirty="0"/>
          </a:p>
        </p:txBody>
      </p:sp>
      <p:pic>
        <p:nvPicPr>
          <p:cNvPr id="7" name="Picture 6" descr="ChocolateBloom_grande_2588b339-66d8-4ed6-92ca-5fc1cddbf60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714620"/>
            <a:ext cx="4393437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571472" y="1857364"/>
            <a:ext cx="3429000" cy="2971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u="sng" dirty="0" smtClean="0"/>
          </a:p>
          <a:p>
            <a:pPr algn="ctr"/>
            <a:r>
              <a:rPr lang="en-US" sz="1600" b="1" u="sng" dirty="0" smtClean="0"/>
              <a:t>SUGAR </a:t>
            </a:r>
            <a:r>
              <a:rPr lang="en-US" sz="1600" b="1" u="sng" dirty="0"/>
              <a:t>BLOOM</a:t>
            </a:r>
            <a:r>
              <a:rPr lang="en-US" sz="1600" dirty="0" smtClean="0"/>
              <a:t>:</a:t>
            </a:r>
            <a:r>
              <a:rPr lang="en-US" dirty="0" smtClean="0"/>
              <a:t> </a:t>
            </a:r>
            <a:r>
              <a:rPr lang="en-US" dirty="0"/>
              <a:t>chocolate is allowed to cool too </a:t>
            </a:r>
            <a:r>
              <a:rPr lang="en-US" dirty="0" smtClean="0"/>
              <a:t>quickly ,the condensation dissolves </a:t>
            </a:r>
            <a:r>
              <a:rPr lang="en-US" dirty="0"/>
              <a:t>the sugar present in </a:t>
            </a:r>
            <a:r>
              <a:rPr lang="en-US" dirty="0" smtClean="0"/>
              <a:t>it </a:t>
            </a:r>
            <a:r>
              <a:rPr lang="en-US" dirty="0"/>
              <a:t>and </a:t>
            </a:r>
            <a:r>
              <a:rPr lang="en-US" dirty="0" smtClean="0"/>
              <a:t>when moisture </a:t>
            </a:r>
            <a:r>
              <a:rPr lang="en-US" dirty="0"/>
              <a:t>evaporates, it </a:t>
            </a:r>
            <a:r>
              <a:rPr lang="en-US" dirty="0" err="1"/>
              <a:t>recrystallizes</a:t>
            </a:r>
            <a:r>
              <a:rPr lang="en-US" dirty="0"/>
              <a:t> the </a:t>
            </a:r>
            <a:r>
              <a:rPr lang="en-US" dirty="0" smtClean="0"/>
              <a:t>sugar,  </a:t>
            </a:r>
            <a:r>
              <a:rPr lang="en-US" dirty="0"/>
              <a:t>there by giving a hazy and dull </a:t>
            </a:r>
            <a:r>
              <a:rPr lang="en-US" dirty="0" smtClean="0"/>
              <a:t>appearance.</a:t>
            </a:r>
            <a:endParaRPr lang="en-US" dirty="0"/>
          </a:p>
          <a:p>
            <a:pPr algn="ctr"/>
            <a:endParaRPr lang="en-US" sz="1600" dirty="0"/>
          </a:p>
        </p:txBody>
      </p:sp>
      <p:pic>
        <p:nvPicPr>
          <p:cNvPr id="12" name="Picture 11" descr="11746_2009_1473_Fig1_HTM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906" y="1785925"/>
            <a:ext cx="4003060" cy="307183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TYPES OF BLOOMS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643570" y="2000240"/>
            <a:ext cx="32147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8" y="2071678"/>
            <a:ext cx="3000396" cy="714380"/>
          </a:xfrm>
        </p:spPr>
        <p:txBody>
          <a:bodyPr>
            <a:normAutofit/>
          </a:bodyPr>
          <a:lstStyle/>
          <a:p>
            <a:r>
              <a:rPr lang="en-IN" sz="2400" u="sng" dirty="0" smtClean="0"/>
              <a:t>DARK COVERTURE 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307181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45C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421481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C</a:t>
            </a:r>
            <a:r>
              <a:rPr lang="en-IN" dirty="0" smtClean="0"/>
              <a:t>ombine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192880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100 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278605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90 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278605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10 g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0034" y="14285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TEMPERING</a:t>
            </a:r>
            <a:endParaRPr kumimoji="0" 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1428736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SEEDING METHOD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1500166" y="3214686"/>
            <a:ext cx="94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MELTED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3214686"/>
            <a:ext cx="96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CALLETS</a:t>
            </a:r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357950" y="3500438"/>
            <a:ext cx="135732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14480" y="371475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45 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1736" y="464344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31-32 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715272" y="450057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u="sng" dirty="0" smtClean="0"/>
              <a:t>31-32C</a:t>
            </a:r>
            <a:endParaRPr lang="en-US" u="sng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228598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35755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" grpId="0"/>
      <p:bldP spid="4" grpId="0"/>
      <p:bldP spid="6" grpId="0"/>
      <p:bldP spid="7" grpId="0"/>
      <p:bldP spid="8" grpId="0"/>
      <p:bldP spid="9" grpId="0"/>
      <p:bldP spid="12" grpId="0"/>
      <p:bldP spid="15" grpId="0"/>
      <p:bldP spid="17" grpId="0"/>
      <p:bldP spid="18" grpId="0"/>
      <p:bldP spid="34" grpId="0"/>
      <p:bldP spid="45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214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ALL ABOUT TEMPERING</vt:lpstr>
      <vt:lpstr>WHAT IS TEMEPRING </vt:lpstr>
      <vt:lpstr>Slide 3</vt:lpstr>
      <vt:lpstr>BENEFITS OF TEMPERING</vt:lpstr>
      <vt:lpstr>MILK COVERTURE </vt:lpstr>
      <vt:lpstr>TYPES OF BLOOMS</vt:lpstr>
      <vt:lpstr>TYPES OF BLOOMS</vt:lpstr>
      <vt:lpstr>DARK COVERTURE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TEMPERING</dc:title>
  <dc:creator>Gaurav saini</dc:creator>
  <cp:lastModifiedBy>Gaurav saini</cp:lastModifiedBy>
  <cp:revision>25</cp:revision>
  <dcterms:created xsi:type="dcterms:W3CDTF">2020-11-05T08:23:07Z</dcterms:created>
  <dcterms:modified xsi:type="dcterms:W3CDTF">2020-11-06T09:48:25Z</dcterms:modified>
</cp:coreProperties>
</file>