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8" r:id="rId3"/>
    <p:sldId id="266" r:id="rId4"/>
    <p:sldId id="259" r:id="rId5"/>
    <p:sldId id="267" r:id="rId6"/>
    <p:sldId id="268" r:id="rId7"/>
    <p:sldId id="260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666" y="-3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E4E4CF2-CE5A-4F99-BCDC-C8E7608CE46E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42E1E1F-EE24-4A25-8424-CCA9FF9489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4E4CF2-CE5A-4F99-BCDC-C8E7608CE46E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E1E1F-EE24-4A25-8424-CCA9FF9489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4E4CF2-CE5A-4F99-BCDC-C8E7608CE46E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E1E1F-EE24-4A25-8424-CCA9FF9489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4E4CF2-CE5A-4F99-BCDC-C8E7608CE46E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E1E1F-EE24-4A25-8424-CCA9FF9489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4E4CF2-CE5A-4F99-BCDC-C8E7608CE46E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E1E1F-EE24-4A25-8424-CCA9FF9489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4E4CF2-CE5A-4F99-BCDC-C8E7608CE46E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E1E1F-EE24-4A25-8424-CCA9FF9489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4E4CF2-CE5A-4F99-BCDC-C8E7608CE46E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E1E1F-EE24-4A25-8424-CCA9FF9489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4E4CF2-CE5A-4F99-BCDC-C8E7608CE46E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E1E1F-EE24-4A25-8424-CCA9FF9489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4E4CF2-CE5A-4F99-BCDC-C8E7608CE46E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E1E1F-EE24-4A25-8424-CCA9FF9489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E4E4CF2-CE5A-4F99-BCDC-C8E7608CE46E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E1E1F-EE24-4A25-8424-CCA9FF9489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E4E4CF2-CE5A-4F99-BCDC-C8E7608CE46E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42E1E1F-EE24-4A25-8424-CCA9FF9489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E4E4CF2-CE5A-4F99-BCDC-C8E7608CE46E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42E1E1F-EE24-4A25-8424-CCA9FF9489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0232" y="2071678"/>
            <a:ext cx="5029224" cy="1585914"/>
          </a:xfrm>
        </p:spPr>
        <p:txBody>
          <a:bodyPr>
            <a:noAutofit/>
          </a:bodyPr>
          <a:lstStyle/>
          <a:p>
            <a:r>
              <a:rPr lang="en-US" sz="6000" b="1" u="sng" dirty="0" smtClean="0"/>
              <a:t>ALL ABOUT TEMPERING</a:t>
            </a:r>
            <a:endParaRPr lang="en-US" sz="60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14992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Heating and cooling of chocolate to stabilize it is known as tempering chocolate.</a:t>
            </a:r>
          </a:p>
          <a:p>
            <a:pPr>
              <a:buNone/>
            </a:pPr>
            <a:endParaRPr lang="en-US" sz="2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670" y="285728"/>
            <a:ext cx="5829312" cy="1143000"/>
          </a:xfrm>
        </p:spPr>
        <p:txBody>
          <a:bodyPr/>
          <a:lstStyle/>
          <a:p>
            <a:r>
              <a:rPr lang="en-US" u="sng" dirty="0" smtClean="0"/>
              <a:t>WHAT IS TEMEPRING </a:t>
            </a:r>
            <a:endParaRPr lang="en-US" u="sng" dirty="0"/>
          </a:p>
        </p:txBody>
      </p:sp>
      <p:pic>
        <p:nvPicPr>
          <p:cNvPr id="5" name="Picture 4" descr="csm_Lindt_step1_heating67_e56983400f.jpg"/>
          <p:cNvPicPr>
            <a:picLocks noChangeAspect="1"/>
          </p:cNvPicPr>
          <p:nvPr/>
        </p:nvPicPr>
        <p:blipFill>
          <a:blip r:embed="rId2"/>
          <a:srcRect t="19158" b="20172"/>
          <a:stretch>
            <a:fillRect/>
          </a:stretch>
        </p:blipFill>
        <p:spPr>
          <a:xfrm>
            <a:off x="428596" y="3357562"/>
            <a:ext cx="3000396" cy="2732358"/>
          </a:xfrm>
          <a:prstGeom prst="rect">
            <a:avLst/>
          </a:prstGeom>
        </p:spPr>
      </p:pic>
      <p:pic>
        <p:nvPicPr>
          <p:cNvPr id="6" name="Picture 5" descr="image-asset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14744" y="3357562"/>
            <a:ext cx="5131218" cy="2699962"/>
          </a:xfrm>
          <a:prstGeom prst="rect">
            <a:avLst/>
          </a:prstGeom>
        </p:spPr>
      </p:pic>
    </p:spTree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ownlo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64" y="4000504"/>
            <a:ext cx="2357454" cy="2357454"/>
          </a:xfrm>
          <a:prstGeom prst="rect">
            <a:avLst/>
          </a:prstGeom>
        </p:spPr>
      </p:pic>
      <p:pic>
        <p:nvPicPr>
          <p:cNvPr id="16" name="Picture 15" descr="callebaut-cocoa-butte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3636" y="1285860"/>
            <a:ext cx="2786082" cy="2786082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1428728" y="4714884"/>
            <a:ext cx="571504" cy="571504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57224" y="1643050"/>
            <a:ext cx="51435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Cocoa butter can crystallized in any one of 6 different forms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14678" y="642918"/>
            <a:ext cx="28026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u="sng" dirty="0" smtClean="0"/>
              <a:t>COCOA BUTTER</a:t>
            </a:r>
            <a:endParaRPr lang="en-US" sz="3200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1500166" y="2500306"/>
            <a:ext cx="8572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 smtClean="0"/>
              <a:t>1</a:t>
            </a:r>
          </a:p>
          <a:p>
            <a:r>
              <a:rPr lang="en-IN" sz="3600" dirty="0" smtClean="0"/>
              <a:t>2</a:t>
            </a:r>
          </a:p>
          <a:p>
            <a:r>
              <a:rPr lang="en-IN" sz="3600" dirty="0" smtClean="0"/>
              <a:t>3</a:t>
            </a:r>
          </a:p>
          <a:p>
            <a:r>
              <a:rPr lang="en-IN" sz="3600" dirty="0" smtClean="0"/>
              <a:t>4</a:t>
            </a:r>
          </a:p>
          <a:p>
            <a:r>
              <a:rPr lang="en-IN" sz="3600" dirty="0" smtClean="0"/>
              <a:t>5</a:t>
            </a:r>
          </a:p>
          <a:p>
            <a:r>
              <a:rPr lang="en-IN" sz="3600" dirty="0"/>
              <a:t>6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3214678" y="4786322"/>
            <a:ext cx="22129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u="sng" dirty="0" smtClean="0"/>
              <a:t>BETA CRYSTAL</a:t>
            </a:r>
            <a:endParaRPr lang="en-US" sz="2800" u="sng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071670" y="5000636"/>
            <a:ext cx="928694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 animBg="1"/>
      <p:bldP spid="4" grpId="0"/>
      <p:bldP spid="5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2071678"/>
            <a:ext cx="7972452" cy="3114684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Benefits of tempering are: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/>
              <a:t>Helps to harden chocolate 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/>
              <a:t> </a:t>
            </a:r>
            <a:r>
              <a:rPr lang="en-US" sz="2800" dirty="0"/>
              <a:t>P</a:t>
            </a:r>
            <a:r>
              <a:rPr lang="en-US" sz="2800" dirty="0" smtClean="0"/>
              <a:t>rovides beautiful gloss and delicious snap.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/>
              <a:t> </a:t>
            </a:r>
            <a:r>
              <a:rPr lang="en-US" sz="2800" dirty="0" smtClean="0"/>
              <a:t>Chocolate contracts during cooling, which makes it easier to unmold.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TEMPERING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5500694" y="1928802"/>
            <a:ext cx="3357586" cy="37862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6414" y="2000240"/>
            <a:ext cx="3357586" cy="714380"/>
          </a:xfrm>
        </p:spPr>
        <p:txBody>
          <a:bodyPr>
            <a:normAutofit/>
          </a:bodyPr>
          <a:lstStyle/>
          <a:p>
            <a:r>
              <a:rPr lang="en-IN" sz="2400" u="sng" dirty="0" smtClean="0"/>
              <a:t>MILK COVERTURE </a:t>
            </a:r>
            <a:endParaRPr lang="en-US" sz="2400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5786446" y="3071810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u="sng" dirty="0" smtClean="0"/>
              <a:t>45C</a:t>
            </a:r>
            <a:endParaRPr lang="en-US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6929454" y="5072074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u="sng" dirty="0" smtClean="0"/>
              <a:t>27C</a:t>
            </a:r>
            <a:endParaRPr lang="en-US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2571736" y="5214950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C</a:t>
            </a:r>
            <a:r>
              <a:rPr lang="en-IN" dirty="0" smtClean="0"/>
              <a:t>ombine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428860" y="1928802"/>
            <a:ext cx="1516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100 g (45C)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857356" y="3071810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33 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571868" y="3071810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66 g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785918" y="2714620"/>
            <a:ext cx="692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1/3</a:t>
            </a:r>
            <a:r>
              <a:rPr lang="en-IN" baseline="30000" dirty="0" smtClean="0"/>
              <a:t>rd</a:t>
            </a:r>
            <a:r>
              <a:rPr lang="en-IN" dirty="0" smtClean="0"/>
              <a:t>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500430" y="2714620"/>
            <a:ext cx="692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2/3</a:t>
            </a:r>
            <a:r>
              <a:rPr lang="en-IN" baseline="30000" dirty="0" smtClean="0"/>
              <a:t>rd</a:t>
            </a:r>
            <a:r>
              <a:rPr lang="en-IN" dirty="0" smtClean="0"/>
              <a:t> </a:t>
            </a:r>
            <a:endParaRPr lang="en-US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00034" y="142852"/>
            <a:ext cx="8229600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TEMPERING</a:t>
            </a:r>
            <a:endParaRPr kumimoji="0" lang="en-US" sz="44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14348" y="1428736"/>
            <a:ext cx="1901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u="sng" dirty="0" smtClean="0"/>
              <a:t>TABLING METHOD</a:t>
            </a:r>
            <a:endParaRPr lang="en-US" u="sng" dirty="0"/>
          </a:p>
        </p:txBody>
      </p:sp>
      <p:sp>
        <p:nvSpPr>
          <p:cNvPr id="17" name="TextBox 16"/>
          <p:cNvSpPr txBox="1"/>
          <p:nvPr/>
        </p:nvSpPr>
        <p:spPr>
          <a:xfrm>
            <a:off x="1357290" y="3786190"/>
            <a:ext cx="1244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u="sng" dirty="0" smtClean="0"/>
              <a:t>In the bowl</a:t>
            </a:r>
            <a:endParaRPr lang="en-US" u="sng" dirty="0"/>
          </a:p>
        </p:txBody>
      </p:sp>
      <p:sp>
        <p:nvSpPr>
          <p:cNvPr id="18" name="TextBox 17"/>
          <p:cNvSpPr txBox="1"/>
          <p:nvPr/>
        </p:nvSpPr>
        <p:spPr>
          <a:xfrm>
            <a:off x="3214678" y="3786190"/>
            <a:ext cx="1353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u="sng" dirty="0" smtClean="0"/>
              <a:t>On the table</a:t>
            </a:r>
            <a:endParaRPr lang="en-US" u="sng" dirty="0"/>
          </a:p>
        </p:txBody>
      </p:sp>
      <p:cxnSp>
        <p:nvCxnSpPr>
          <p:cNvPr id="20" name="Straight Connector 19"/>
          <p:cNvCxnSpPr/>
          <p:nvPr/>
        </p:nvCxnSpPr>
        <p:spPr>
          <a:xfrm rot="16200000" flipH="1">
            <a:off x="5893603" y="3679033"/>
            <a:ext cx="1571636" cy="1071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 flipV="1">
            <a:off x="7215206" y="4714884"/>
            <a:ext cx="428628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571868" y="4286256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27C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1857356" y="4286256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45C</a:t>
            </a:r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2357422" y="4643446"/>
            <a:ext cx="50006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10800000" flipV="1">
            <a:off x="3143240" y="4643446"/>
            <a:ext cx="571504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643174" y="5643578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30 C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7643834" y="4357694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u="sng" dirty="0" smtClean="0"/>
              <a:t>30C</a:t>
            </a:r>
            <a:endParaRPr lang="en-US" u="sng" dirty="0"/>
          </a:p>
        </p:txBody>
      </p:sp>
      <p:cxnSp>
        <p:nvCxnSpPr>
          <p:cNvPr id="49" name="Straight Arrow Connector 48"/>
          <p:cNvCxnSpPr/>
          <p:nvPr/>
        </p:nvCxnSpPr>
        <p:spPr>
          <a:xfrm rot="10800000" flipV="1">
            <a:off x="2285984" y="2285992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3357554" y="2285992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5" grpId="0"/>
      <p:bldP spid="17" grpId="0"/>
      <p:bldP spid="18" grpId="0"/>
      <p:bldP spid="32" grpId="0"/>
      <p:bldP spid="34" grpId="0"/>
      <p:bldP spid="45" grpId="0"/>
      <p:bldP spid="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428604"/>
            <a:ext cx="850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If the chocolate is not tempered properly or temperatures are not followed </a:t>
            </a:r>
          </a:p>
          <a:p>
            <a:r>
              <a:rPr lang="en-IN" b="1" dirty="0" smtClean="0"/>
              <a:t>then the final texture results in chocolate bloom</a:t>
            </a:r>
            <a:endParaRPr lang="en-US" b="1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42910" y="1500174"/>
            <a:ext cx="8229600" cy="762000"/>
          </a:xfrm>
        </p:spPr>
        <p:txBody>
          <a:bodyPr>
            <a:normAutofit/>
          </a:bodyPr>
          <a:lstStyle/>
          <a:p>
            <a:pPr algn="ctr"/>
            <a:r>
              <a:rPr lang="en-US" sz="3200" u="sng" dirty="0" smtClean="0"/>
              <a:t>TYPES OF BLOOMS</a:t>
            </a:r>
            <a:endParaRPr lang="en-US" sz="3200" u="sng" dirty="0"/>
          </a:p>
        </p:txBody>
      </p:sp>
      <p:sp>
        <p:nvSpPr>
          <p:cNvPr id="6" name="Rounded Rectangle 5"/>
          <p:cNvSpPr/>
          <p:nvPr/>
        </p:nvSpPr>
        <p:spPr>
          <a:xfrm>
            <a:off x="428596" y="2786058"/>
            <a:ext cx="3429000" cy="29718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u="sng" dirty="0" smtClean="0"/>
          </a:p>
          <a:p>
            <a:pPr algn="ctr"/>
            <a:r>
              <a:rPr lang="en-US" b="1" u="sng" dirty="0" smtClean="0"/>
              <a:t>FAT </a:t>
            </a:r>
            <a:r>
              <a:rPr lang="en-US" b="1" u="sng" dirty="0"/>
              <a:t>BLOOM</a:t>
            </a:r>
            <a:r>
              <a:rPr lang="en-US" dirty="0" smtClean="0"/>
              <a:t>: </a:t>
            </a:r>
            <a:r>
              <a:rPr lang="en-US" sz="2000" dirty="0" smtClean="0"/>
              <a:t>chocolate </a:t>
            </a:r>
            <a:r>
              <a:rPr lang="en-US" sz="2000" dirty="0"/>
              <a:t>is heated so much that the butter separates </a:t>
            </a:r>
            <a:r>
              <a:rPr lang="en-US" sz="2000" dirty="0" smtClean="0"/>
              <a:t>and when </a:t>
            </a:r>
            <a:r>
              <a:rPr lang="en-US" sz="2000" dirty="0"/>
              <a:t>the chocolate sets it shows streaks that are discolored and hazy.</a:t>
            </a:r>
          </a:p>
          <a:p>
            <a:pPr algn="ctr"/>
            <a:endParaRPr lang="en-US" dirty="0"/>
          </a:p>
        </p:txBody>
      </p:sp>
      <p:pic>
        <p:nvPicPr>
          <p:cNvPr id="7" name="Picture 6" descr="ChocolateBloom_grande_2588b339-66d8-4ed6-92ca-5fc1cddbf60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7686" y="2714620"/>
            <a:ext cx="4393437" cy="32861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>
          <a:xfrm>
            <a:off x="571472" y="1857364"/>
            <a:ext cx="3429000" cy="29718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b="1" u="sng" dirty="0" smtClean="0"/>
          </a:p>
          <a:p>
            <a:pPr algn="ctr"/>
            <a:r>
              <a:rPr lang="en-US" sz="1600" b="1" u="sng" dirty="0" smtClean="0"/>
              <a:t>SUGAR </a:t>
            </a:r>
            <a:r>
              <a:rPr lang="en-US" sz="1600" b="1" u="sng" dirty="0"/>
              <a:t>BLOOM</a:t>
            </a:r>
            <a:r>
              <a:rPr lang="en-US" sz="1600" dirty="0" smtClean="0"/>
              <a:t>:</a:t>
            </a:r>
            <a:r>
              <a:rPr lang="en-US" dirty="0" smtClean="0"/>
              <a:t> </a:t>
            </a:r>
            <a:r>
              <a:rPr lang="en-US" dirty="0"/>
              <a:t>chocolate is allowed to cool too </a:t>
            </a:r>
            <a:r>
              <a:rPr lang="en-US" dirty="0" smtClean="0"/>
              <a:t>quickly ,the condensation dissolves </a:t>
            </a:r>
            <a:r>
              <a:rPr lang="en-US" dirty="0"/>
              <a:t>the sugar present in </a:t>
            </a:r>
            <a:r>
              <a:rPr lang="en-US" dirty="0" smtClean="0"/>
              <a:t>it </a:t>
            </a:r>
            <a:r>
              <a:rPr lang="en-US" dirty="0"/>
              <a:t>and </a:t>
            </a:r>
            <a:r>
              <a:rPr lang="en-US" dirty="0" smtClean="0"/>
              <a:t>when moisture </a:t>
            </a:r>
            <a:r>
              <a:rPr lang="en-US" dirty="0"/>
              <a:t>evaporates, it </a:t>
            </a:r>
            <a:r>
              <a:rPr lang="en-US" dirty="0" err="1"/>
              <a:t>recrystallizes</a:t>
            </a:r>
            <a:r>
              <a:rPr lang="en-US" dirty="0"/>
              <a:t> the </a:t>
            </a:r>
            <a:r>
              <a:rPr lang="en-US" dirty="0" smtClean="0"/>
              <a:t>sugar,  </a:t>
            </a:r>
            <a:r>
              <a:rPr lang="en-US" dirty="0"/>
              <a:t>there by giving a hazy and dull </a:t>
            </a:r>
            <a:r>
              <a:rPr lang="en-US" dirty="0" smtClean="0"/>
              <a:t>appearance.</a:t>
            </a:r>
            <a:endParaRPr lang="en-US" dirty="0"/>
          </a:p>
          <a:p>
            <a:pPr algn="ctr"/>
            <a:endParaRPr lang="en-US" sz="1600" dirty="0"/>
          </a:p>
        </p:txBody>
      </p:sp>
      <p:pic>
        <p:nvPicPr>
          <p:cNvPr id="12" name="Picture 11" descr="11746_2009_1473_Fig1_HTM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0906" y="1785925"/>
            <a:ext cx="4003060" cy="3071835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42910" y="571480"/>
            <a:ext cx="8229600" cy="762000"/>
          </a:xfrm>
        </p:spPr>
        <p:txBody>
          <a:bodyPr>
            <a:normAutofit/>
          </a:bodyPr>
          <a:lstStyle/>
          <a:p>
            <a:pPr algn="ctr"/>
            <a:r>
              <a:rPr lang="en-US" sz="3200" u="sng" dirty="0" smtClean="0"/>
              <a:t>TYPES OF BLOOMS</a:t>
            </a:r>
            <a:endParaRPr lang="en-US" sz="32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5643570" y="2000240"/>
            <a:ext cx="3214710" cy="37862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8" y="2071678"/>
            <a:ext cx="3000396" cy="714380"/>
          </a:xfrm>
        </p:spPr>
        <p:txBody>
          <a:bodyPr>
            <a:normAutofit/>
          </a:bodyPr>
          <a:lstStyle/>
          <a:p>
            <a:r>
              <a:rPr lang="en-IN" sz="2400" u="sng" dirty="0" smtClean="0"/>
              <a:t>DARK COVERTURE </a:t>
            </a:r>
            <a:endParaRPr lang="en-US" sz="2400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5786446" y="3071810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u="sng" dirty="0" smtClean="0"/>
              <a:t>45C</a:t>
            </a:r>
            <a:endParaRPr lang="en-US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2500298" y="4214818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C</a:t>
            </a:r>
            <a:r>
              <a:rPr lang="en-IN" dirty="0" smtClean="0"/>
              <a:t>ombine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714612" y="1928802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100 g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785918" y="2786058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90 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643306" y="2786058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10 g</a:t>
            </a:r>
            <a:endParaRPr lang="en-US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00034" y="142852"/>
            <a:ext cx="8229600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TEMPERING</a:t>
            </a:r>
            <a:endParaRPr kumimoji="0" lang="en-US" sz="44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14348" y="1428736"/>
            <a:ext cx="1923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u="sng" dirty="0" smtClean="0"/>
              <a:t>SEEDING METHOD</a:t>
            </a:r>
            <a:endParaRPr lang="en-US" u="sng" dirty="0"/>
          </a:p>
        </p:txBody>
      </p:sp>
      <p:sp>
        <p:nvSpPr>
          <p:cNvPr id="17" name="TextBox 16"/>
          <p:cNvSpPr txBox="1"/>
          <p:nvPr/>
        </p:nvSpPr>
        <p:spPr>
          <a:xfrm>
            <a:off x="1500166" y="3214686"/>
            <a:ext cx="941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u="sng" dirty="0" smtClean="0"/>
              <a:t>MELTED</a:t>
            </a:r>
            <a:endParaRPr lang="en-US" u="sng" dirty="0"/>
          </a:p>
        </p:txBody>
      </p:sp>
      <p:sp>
        <p:nvSpPr>
          <p:cNvPr id="18" name="TextBox 17"/>
          <p:cNvSpPr txBox="1"/>
          <p:nvPr/>
        </p:nvSpPr>
        <p:spPr>
          <a:xfrm>
            <a:off x="3428992" y="3214686"/>
            <a:ext cx="965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u="sng" dirty="0" smtClean="0"/>
              <a:t>CALLETS</a:t>
            </a:r>
            <a:endParaRPr lang="en-US" u="sng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6357950" y="3500438"/>
            <a:ext cx="1357322" cy="1000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714480" y="3714752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45 C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2571736" y="4643446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31-32 C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7715272" y="4500570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u="sng" dirty="0" smtClean="0"/>
              <a:t>31-32C</a:t>
            </a:r>
            <a:endParaRPr lang="en-US" u="sng" dirty="0"/>
          </a:p>
        </p:txBody>
      </p:sp>
      <p:cxnSp>
        <p:nvCxnSpPr>
          <p:cNvPr id="49" name="Straight Arrow Connector 48"/>
          <p:cNvCxnSpPr/>
          <p:nvPr/>
        </p:nvCxnSpPr>
        <p:spPr>
          <a:xfrm rot="10800000" flipV="1">
            <a:off x="2285984" y="2285992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3357554" y="2285992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2" grpId="0"/>
      <p:bldP spid="4" grpId="0"/>
      <p:bldP spid="6" grpId="0"/>
      <p:bldP spid="7" grpId="0"/>
      <p:bldP spid="8" grpId="0"/>
      <p:bldP spid="9" grpId="0"/>
      <p:bldP spid="12" grpId="0"/>
      <p:bldP spid="15" grpId="0"/>
      <p:bldP spid="17" grpId="0"/>
      <p:bldP spid="18" grpId="0"/>
      <p:bldP spid="34" grpId="0"/>
      <p:bldP spid="45" grpId="0"/>
      <p:bldP spid="4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230</TotalTime>
  <Words>214</Words>
  <Application>Microsoft Office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ALL ABOUT TEMPERING</vt:lpstr>
      <vt:lpstr>WHAT IS TEMEPRING </vt:lpstr>
      <vt:lpstr>Slide 3</vt:lpstr>
      <vt:lpstr>BENEFITS OF TEMPERING</vt:lpstr>
      <vt:lpstr>MILK COVERTURE </vt:lpstr>
      <vt:lpstr>TYPES OF BLOOMS</vt:lpstr>
      <vt:lpstr>TYPES OF BLOOMS</vt:lpstr>
      <vt:lpstr>DARK COVERTURE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ABOUT TEMPERING</dc:title>
  <dc:creator>Gaurav saini</dc:creator>
  <cp:lastModifiedBy>Gaurav saini</cp:lastModifiedBy>
  <cp:revision>25</cp:revision>
  <dcterms:created xsi:type="dcterms:W3CDTF">2020-11-05T08:23:07Z</dcterms:created>
  <dcterms:modified xsi:type="dcterms:W3CDTF">2020-11-06T09:48:25Z</dcterms:modified>
</cp:coreProperties>
</file>