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 id="257"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725"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B276AA1-595B-47FA-B60F-CE4E0D5CA46E}" type="datetimeFigureOut">
              <a:rPr lang="en-US" smtClean="0"/>
              <a:t>11/6/2020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56EDE53-8F57-4277-A226-65AF3498298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276AA1-595B-47FA-B60F-CE4E0D5CA46E}"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EDE53-8F57-4277-A226-65AF3498298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276AA1-595B-47FA-B60F-CE4E0D5CA46E}"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EDE53-8F57-4277-A226-65AF3498298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276AA1-595B-47FA-B60F-CE4E0D5CA46E}"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EDE53-8F57-4277-A226-65AF3498298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B276AA1-595B-47FA-B60F-CE4E0D5CA46E}"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EDE53-8F57-4277-A226-65AF3498298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276AA1-595B-47FA-B60F-CE4E0D5CA46E}"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EDE53-8F57-4277-A226-65AF3498298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B276AA1-595B-47FA-B60F-CE4E0D5CA46E}" type="datetimeFigureOut">
              <a:rPr lang="en-US" smtClean="0"/>
              <a:t>11/6/2020</a:t>
            </a:fld>
            <a:endParaRPr lang="en-US"/>
          </a:p>
        </p:txBody>
      </p:sp>
      <p:sp>
        <p:nvSpPr>
          <p:cNvPr id="27" name="Slide Number Placeholder 26"/>
          <p:cNvSpPr>
            <a:spLocks noGrp="1"/>
          </p:cNvSpPr>
          <p:nvPr>
            <p:ph type="sldNum" sz="quarter" idx="11"/>
          </p:nvPr>
        </p:nvSpPr>
        <p:spPr/>
        <p:txBody>
          <a:bodyPr rtlCol="0"/>
          <a:lstStyle/>
          <a:p>
            <a:fld id="{556EDE53-8F57-4277-A226-65AF3498298E}"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B276AA1-595B-47FA-B60F-CE4E0D5CA46E}" type="datetimeFigureOut">
              <a:rPr lang="en-US" smtClean="0"/>
              <a:t>11/6/2020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556EDE53-8F57-4277-A226-65AF3498298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76AA1-595B-47FA-B60F-CE4E0D5CA46E}" type="datetimeFigureOut">
              <a:rPr lang="en-US" smtClean="0"/>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EDE53-8F57-4277-A226-65AF3498298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276AA1-595B-47FA-B60F-CE4E0D5CA46E}"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EDE53-8F57-4277-A226-65AF3498298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B276AA1-595B-47FA-B60F-CE4E0D5CA46E}"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EDE53-8F57-4277-A226-65AF3498298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B276AA1-595B-47FA-B60F-CE4E0D5CA46E}" type="datetimeFigureOut">
              <a:rPr lang="en-US" smtClean="0"/>
              <a:t>11/6/2020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56EDE53-8F57-4277-A226-65AF3498298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1500174"/>
            <a:ext cx="8458200" cy="1470025"/>
          </a:xfrm>
        </p:spPr>
        <p:txBody>
          <a:bodyPr>
            <a:noAutofit/>
          </a:bodyPr>
          <a:lstStyle/>
          <a:p>
            <a:pPr algn="ctr"/>
            <a:r>
              <a:rPr lang="en-US" sz="6000" u="sng" dirty="0" smtClean="0">
                <a:latin typeface="Arial Unicode MS" pitchFamily="34" charset="-128"/>
                <a:ea typeface="Arial Unicode MS" pitchFamily="34" charset="-128"/>
                <a:cs typeface="Arial Unicode MS" pitchFamily="34" charset="-128"/>
              </a:rPr>
              <a:t>Packing and Delivering Chocolates</a:t>
            </a:r>
            <a:endParaRPr lang="en-US" sz="6000" u="sng"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928670"/>
            <a:ext cx="8258204" cy="1822518"/>
          </a:xfrm>
        </p:spPr>
        <p:txBody>
          <a:bodyPr>
            <a:normAutofit/>
          </a:bodyPr>
          <a:lstStyle/>
          <a:p>
            <a:pPr fontAlgn="base">
              <a:buNone/>
            </a:pPr>
            <a:endParaRPr lang="en-US" sz="1600" b="1" dirty="0" smtClean="0">
              <a:latin typeface="+mj-lt"/>
            </a:endParaRPr>
          </a:p>
          <a:p>
            <a:pPr fontAlgn="base">
              <a:buNone/>
            </a:pPr>
            <a:r>
              <a:rPr lang="en-US" sz="1600" b="1" dirty="0" smtClean="0">
                <a:latin typeface="+mj-lt"/>
              </a:rPr>
              <a:t>Add a final layer of </a:t>
            </a:r>
            <a:r>
              <a:rPr lang="en-US" sz="1600" b="1" dirty="0" err="1" smtClean="0">
                <a:latin typeface="+mj-lt"/>
              </a:rPr>
              <a:t>mylar</a:t>
            </a:r>
            <a:r>
              <a:rPr lang="en-US" sz="1600" b="1" dirty="0" smtClean="0">
                <a:latin typeface="+mj-lt"/>
              </a:rPr>
              <a:t> on top.</a:t>
            </a:r>
            <a:r>
              <a:rPr lang="en-US" sz="1600" dirty="0" smtClean="0">
                <a:latin typeface="+mj-lt"/>
              </a:rPr>
              <a:t> </a:t>
            </a:r>
            <a:endParaRPr lang="en-US" sz="1600" dirty="0" smtClean="0">
              <a:latin typeface="+mj-lt"/>
            </a:endParaRPr>
          </a:p>
          <a:p>
            <a:pPr fontAlgn="base"/>
            <a:endParaRPr lang="en-US" sz="1600" dirty="0" smtClean="0">
              <a:latin typeface="+mj-lt"/>
            </a:endParaRPr>
          </a:p>
          <a:p>
            <a:pPr fontAlgn="base"/>
            <a:r>
              <a:rPr lang="en-US" sz="1600" dirty="0" smtClean="0">
                <a:latin typeface="+mj-lt"/>
              </a:rPr>
              <a:t>Before </a:t>
            </a:r>
            <a:r>
              <a:rPr lang="en-US" sz="1600" dirty="0" smtClean="0">
                <a:latin typeface="+mj-lt"/>
              </a:rPr>
              <a:t>closing the package, place a </a:t>
            </a:r>
            <a:r>
              <a:rPr lang="en-US" sz="1600" dirty="0" err="1" smtClean="0">
                <a:latin typeface="+mj-lt"/>
              </a:rPr>
              <a:t>mylar</a:t>
            </a:r>
            <a:r>
              <a:rPr lang="en-US" sz="1600" dirty="0" smtClean="0">
                <a:latin typeface="+mj-lt"/>
              </a:rPr>
              <a:t> layer on top approximately the same length and width as the box. This final layer will help keep your chocolates in place if they are bumped or jostled during the shipping process.</a:t>
            </a:r>
          </a:p>
          <a:p>
            <a:endParaRPr lang="en-US" sz="1600" dirty="0">
              <a:latin typeface="+mj-lt"/>
            </a:endParaRPr>
          </a:p>
        </p:txBody>
      </p:sp>
      <p:pic>
        <p:nvPicPr>
          <p:cNvPr id="5" name="Picture 4" descr="Screenshot (20).png"/>
          <p:cNvPicPr>
            <a:picLocks noChangeAspect="1"/>
          </p:cNvPicPr>
          <p:nvPr/>
        </p:nvPicPr>
        <p:blipFill>
          <a:blip r:embed="rId2"/>
          <a:srcRect l="35860" t="33195" r="36015" b="30694"/>
          <a:stretch>
            <a:fillRect/>
          </a:stretch>
        </p:blipFill>
        <p:spPr>
          <a:xfrm>
            <a:off x="2285984" y="2857496"/>
            <a:ext cx="5000660" cy="361158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14356"/>
            <a:ext cx="8229600" cy="1066800"/>
          </a:xfrm>
        </p:spPr>
        <p:txBody>
          <a:bodyPr/>
          <a:lstStyle/>
          <a:p>
            <a:pPr algn="ctr"/>
            <a:r>
              <a:rPr lang="en-US" u="sng" dirty="0" smtClean="0"/>
              <a:t> Keeping </a:t>
            </a:r>
            <a:r>
              <a:rPr lang="en-US" u="sng" dirty="0" smtClean="0"/>
              <a:t>P</a:t>
            </a:r>
            <a:r>
              <a:rPr lang="en-US" u="sng" dirty="0" smtClean="0"/>
              <a:t>acked Chocolates </a:t>
            </a:r>
            <a:r>
              <a:rPr lang="en-US" u="sng" dirty="0" smtClean="0"/>
              <a:t>C</a:t>
            </a:r>
            <a:r>
              <a:rPr lang="en-US" u="sng" dirty="0" smtClean="0"/>
              <a:t>ool</a:t>
            </a:r>
            <a:endParaRPr lang="en-US" u="sng" dirty="0"/>
          </a:p>
        </p:txBody>
      </p:sp>
      <p:sp>
        <p:nvSpPr>
          <p:cNvPr id="3" name="Content Placeholder 2"/>
          <p:cNvSpPr>
            <a:spLocks noGrp="1"/>
          </p:cNvSpPr>
          <p:nvPr>
            <p:ph idx="1"/>
          </p:nvPr>
        </p:nvSpPr>
        <p:spPr>
          <a:xfrm>
            <a:off x="357158" y="1928802"/>
            <a:ext cx="8229600" cy="1928826"/>
          </a:xfrm>
        </p:spPr>
        <p:txBody>
          <a:bodyPr>
            <a:normAutofit/>
          </a:bodyPr>
          <a:lstStyle/>
          <a:p>
            <a:pPr fontAlgn="base">
              <a:buNone/>
            </a:pPr>
            <a:r>
              <a:rPr lang="en-US" sz="1600" b="1" dirty="0" smtClean="0">
                <a:latin typeface="+mj-lt"/>
              </a:rPr>
              <a:t>Leave </a:t>
            </a:r>
            <a:r>
              <a:rPr lang="en-US" sz="1600" b="1" dirty="0" smtClean="0">
                <a:latin typeface="+mj-lt"/>
              </a:rPr>
              <a:t>your chocolates in the fridge or freezer until you pack them.</a:t>
            </a:r>
            <a:r>
              <a:rPr lang="en-US" sz="1600" dirty="0" smtClean="0">
                <a:latin typeface="+mj-lt"/>
              </a:rPr>
              <a:t> </a:t>
            </a:r>
            <a:endParaRPr lang="en-US" sz="1600" dirty="0" smtClean="0">
              <a:latin typeface="+mj-lt"/>
            </a:endParaRPr>
          </a:p>
          <a:p>
            <a:pPr fontAlgn="base"/>
            <a:endParaRPr lang="en-US" sz="1600" dirty="0" smtClean="0">
              <a:latin typeface="+mj-lt"/>
            </a:endParaRPr>
          </a:p>
          <a:p>
            <a:pPr fontAlgn="base"/>
            <a:r>
              <a:rPr lang="en-US" sz="1600" dirty="0" smtClean="0">
                <a:latin typeface="+mj-lt"/>
              </a:rPr>
              <a:t>Until </a:t>
            </a:r>
            <a:r>
              <a:rPr lang="en-US" sz="1600" dirty="0" smtClean="0">
                <a:latin typeface="+mj-lt"/>
              </a:rPr>
              <a:t>you transfer your chocolates to its decorative or shipping container, make them cold for as long as possible. After you've packed your chocolates, put them back in the fridge until you either deliver or ship them</a:t>
            </a:r>
            <a:r>
              <a:rPr lang="en-US" sz="1600" dirty="0" smtClean="0">
                <a:latin typeface="+mj-lt"/>
              </a:rPr>
              <a:t>. While </a:t>
            </a:r>
            <a:r>
              <a:rPr lang="en-US" sz="1600" dirty="0" smtClean="0">
                <a:latin typeface="+mj-lt"/>
              </a:rPr>
              <a:t>in the fridge or freezer, keep your chocolates in an airtight container. Sandwich bags with a zipper are ideal</a:t>
            </a:r>
            <a:r>
              <a:rPr lang="en-US" sz="1600" dirty="0" smtClean="0">
                <a:latin typeface="+mj-lt"/>
              </a:rPr>
              <a:t>.</a:t>
            </a:r>
            <a:endParaRPr lang="en-US" sz="1600" dirty="0">
              <a:latin typeface="+mj-lt"/>
            </a:endParaRPr>
          </a:p>
        </p:txBody>
      </p:sp>
      <p:pic>
        <p:nvPicPr>
          <p:cNvPr id="4" name="Picture 3" descr="Screenshot (21).png"/>
          <p:cNvPicPr>
            <a:picLocks noChangeAspect="1"/>
          </p:cNvPicPr>
          <p:nvPr/>
        </p:nvPicPr>
        <p:blipFill>
          <a:blip r:embed="rId2"/>
          <a:srcRect l="35938" t="33334" r="35937" b="30555"/>
          <a:stretch>
            <a:fillRect/>
          </a:stretch>
        </p:blipFill>
        <p:spPr>
          <a:xfrm>
            <a:off x="2428860" y="3643314"/>
            <a:ext cx="4214842" cy="304405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000108"/>
            <a:ext cx="8229600" cy="1357322"/>
          </a:xfrm>
        </p:spPr>
        <p:txBody>
          <a:bodyPr>
            <a:normAutofit/>
          </a:bodyPr>
          <a:lstStyle/>
          <a:p>
            <a:pPr fontAlgn="base">
              <a:buNone/>
            </a:pPr>
            <a:r>
              <a:rPr lang="en-US" sz="1600" b="1" dirty="0" smtClean="0">
                <a:latin typeface="+mj-lt"/>
              </a:rPr>
              <a:t>Keep </a:t>
            </a:r>
            <a:r>
              <a:rPr lang="en-US" sz="1600" b="1" dirty="0" smtClean="0">
                <a:latin typeface="+mj-lt"/>
              </a:rPr>
              <a:t>your package out of direct sunlight until you ship or deliver it.</a:t>
            </a:r>
            <a:r>
              <a:rPr lang="en-US" sz="1600" dirty="0" smtClean="0">
                <a:latin typeface="+mj-lt"/>
              </a:rPr>
              <a:t> </a:t>
            </a:r>
            <a:endParaRPr lang="en-US" sz="1600" dirty="0" smtClean="0">
              <a:latin typeface="+mj-lt"/>
            </a:endParaRPr>
          </a:p>
          <a:p>
            <a:pPr fontAlgn="base"/>
            <a:endParaRPr lang="en-US" sz="1600" dirty="0" smtClean="0">
              <a:latin typeface="+mj-lt"/>
            </a:endParaRPr>
          </a:p>
          <a:p>
            <a:pPr fontAlgn="base"/>
            <a:r>
              <a:rPr lang="en-US" sz="1600" dirty="0" smtClean="0">
                <a:latin typeface="+mj-lt"/>
              </a:rPr>
              <a:t>When </a:t>
            </a:r>
            <a:r>
              <a:rPr lang="en-US" sz="1600" dirty="0" smtClean="0">
                <a:latin typeface="+mj-lt"/>
              </a:rPr>
              <a:t>exposed to sunlight, chocolate melts quickly. If you've taken your chocolates out of the fridge, keep them in a cool place away from bright lights and heat.</a:t>
            </a:r>
          </a:p>
          <a:p>
            <a:endParaRPr lang="en-US" sz="1600" dirty="0">
              <a:latin typeface="+mj-lt"/>
            </a:endParaRPr>
          </a:p>
        </p:txBody>
      </p:sp>
      <p:pic>
        <p:nvPicPr>
          <p:cNvPr id="4" name="Picture 3" descr="Screenshot (22).png"/>
          <p:cNvPicPr>
            <a:picLocks noChangeAspect="1"/>
          </p:cNvPicPr>
          <p:nvPr/>
        </p:nvPicPr>
        <p:blipFill>
          <a:blip r:embed="rId2"/>
          <a:srcRect l="35704" t="34307" r="35390" b="29582"/>
          <a:stretch>
            <a:fillRect/>
          </a:stretch>
        </p:blipFill>
        <p:spPr>
          <a:xfrm>
            <a:off x="1857356" y="2357430"/>
            <a:ext cx="5715040" cy="401597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928670"/>
            <a:ext cx="8229600" cy="2357454"/>
          </a:xfrm>
        </p:spPr>
        <p:txBody>
          <a:bodyPr>
            <a:normAutofit/>
          </a:bodyPr>
          <a:lstStyle/>
          <a:p>
            <a:pPr fontAlgn="base">
              <a:buNone/>
            </a:pPr>
            <a:r>
              <a:rPr lang="en-US" sz="1600" b="1" dirty="0" smtClean="0">
                <a:latin typeface="+mj-lt"/>
              </a:rPr>
              <a:t>Use </a:t>
            </a:r>
            <a:r>
              <a:rPr lang="en-US" sz="1600" b="1" dirty="0" smtClean="0">
                <a:latin typeface="+mj-lt"/>
              </a:rPr>
              <a:t>gel cold packs to chill the chocolates.</a:t>
            </a:r>
            <a:r>
              <a:rPr lang="en-US" sz="1600" dirty="0" smtClean="0">
                <a:latin typeface="+mj-lt"/>
              </a:rPr>
              <a:t> </a:t>
            </a:r>
            <a:endParaRPr lang="en-US" sz="1600" dirty="0" smtClean="0">
              <a:latin typeface="+mj-lt"/>
            </a:endParaRPr>
          </a:p>
          <a:p>
            <a:pPr fontAlgn="base"/>
            <a:endParaRPr lang="en-US" sz="1600" dirty="0" smtClean="0">
              <a:latin typeface="+mj-lt"/>
            </a:endParaRPr>
          </a:p>
          <a:p>
            <a:pPr fontAlgn="base"/>
            <a:r>
              <a:rPr lang="en-US" sz="1600" dirty="0" smtClean="0">
                <a:latin typeface="+mj-lt"/>
              </a:rPr>
              <a:t>Put </a:t>
            </a:r>
            <a:r>
              <a:rPr lang="en-US" sz="1600" dirty="0" smtClean="0">
                <a:latin typeface="+mj-lt"/>
              </a:rPr>
              <a:t>a cold pack in the freezer and, when it's cold, slip it in your chocolate's container or shipping box. To protect your chocolates from moisture, place it in a zipper sandwich bag before you place it in the </a:t>
            </a:r>
            <a:r>
              <a:rPr lang="en-US" sz="1600" dirty="0" smtClean="0">
                <a:latin typeface="+mj-lt"/>
              </a:rPr>
              <a:t>package.</a:t>
            </a:r>
            <a:r>
              <a:rPr lang="en-US" sz="1600" baseline="30000" dirty="0" smtClean="0">
                <a:latin typeface="+mj-lt"/>
              </a:rPr>
              <a:t> </a:t>
            </a:r>
            <a:r>
              <a:rPr lang="en-US" sz="1600" dirty="0" smtClean="0">
                <a:latin typeface="+mj-lt"/>
              </a:rPr>
              <a:t>Don't </a:t>
            </a:r>
            <a:r>
              <a:rPr lang="en-US" sz="1600" dirty="0" smtClean="0">
                <a:latin typeface="+mj-lt"/>
              </a:rPr>
              <a:t>use ice packs to cool your chocolates, as these melt and can ruin their packaging.</a:t>
            </a:r>
          </a:p>
          <a:p>
            <a:pPr fontAlgn="base"/>
            <a:r>
              <a:rPr lang="en-US" sz="1600" dirty="0" smtClean="0">
                <a:latin typeface="+mj-lt"/>
              </a:rPr>
              <a:t>To keep your chocolates cold while shipping them, you can leave the gel pack in the box.</a:t>
            </a:r>
          </a:p>
          <a:p>
            <a:endParaRPr lang="en-US" sz="1600" dirty="0">
              <a:latin typeface="+mj-lt"/>
            </a:endParaRPr>
          </a:p>
        </p:txBody>
      </p:sp>
      <p:pic>
        <p:nvPicPr>
          <p:cNvPr id="4" name="Picture 3" descr="Screenshot (23).png"/>
          <p:cNvPicPr>
            <a:picLocks noChangeAspect="1"/>
          </p:cNvPicPr>
          <p:nvPr/>
        </p:nvPicPr>
        <p:blipFill>
          <a:blip r:embed="rId2"/>
          <a:srcRect l="35938" t="34168" r="35468" b="29721"/>
          <a:stretch>
            <a:fillRect/>
          </a:stretch>
        </p:blipFill>
        <p:spPr>
          <a:xfrm>
            <a:off x="2357422" y="3071810"/>
            <a:ext cx="4714908" cy="334932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785794"/>
            <a:ext cx="8229600" cy="2428892"/>
          </a:xfrm>
        </p:spPr>
        <p:txBody>
          <a:bodyPr>
            <a:normAutofit/>
          </a:bodyPr>
          <a:lstStyle/>
          <a:p>
            <a:pPr fontAlgn="base">
              <a:buNone/>
            </a:pPr>
            <a:endParaRPr lang="en-US" sz="1600" b="1" dirty="0" smtClean="0">
              <a:latin typeface="+mj-lt"/>
            </a:endParaRPr>
          </a:p>
          <a:p>
            <a:pPr fontAlgn="base">
              <a:buNone/>
            </a:pPr>
            <a:r>
              <a:rPr lang="en-US" sz="1600" b="1" dirty="0" smtClean="0">
                <a:latin typeface="+mj-lt"/>
              </a:rPr>
              <a:t>Try </a:t>
            </a:r>
            <a:r>
              <a:rPr lang="en-US" sz="1600" b="1" dirty="0" smtClean="0">
                <a:latin typeface="+mj-lt"/>
              </a:rPr>
              <a:t>dry ice as an alternative to cold packs if you're shipping your chocolates.</a:t>
            </a:r>
            <a:r>
              <a:rPr lang="en-US" sz="1600" dirty="0" smtClean="0">
                <a:latin typeface="+mj-lt"/>
              </a:rPr>
              <a:t> </a:t>
            </a:r>
            <a:endParaRPr lang="en-US" sz="1600" dirty="0" smtClean="0">
              <a:latin typeface="+mj-lt"/>
            </a:endParaRPr>
          </a:p>
          <a:p>
            <a:pPr fontAlgn="base"/>
            <a:endParaRPr lang="en-US" sz="1600" dirty="0" smtClean="0">
              <a:latin typeface="+mj-lt"/>
            </a:endParaRPr>
          </a:p>
          <a:p>
            <a:pPr fontAlgn="base"/>
            <a:r>
              <a:rPr lang="en-US" sz="1600" dirty="0" smtClean="0">
                <a:latin typeface="+mj-lt"/>
              </a:rPr>
              <a:t>Dry </a:t>
            </a:r>
            <a:r>
              <a:rPr lang="en-US" sz="1600" dirty="0" smtClean="0">
                <a:latin typeface="+mj-lt"/>
              </a:rPr>
              <a:t>ice keeps chocolate cold for longer but can irritate your skin. Put on gloves and goggles, and place your chocolates in a sealed plastic container before packing it. Ask your local shipping store how much dry ice you can put in a package, then place it alongside the chocolates and bubble </a:t>
            </a:r>
            <a:r>
              <a:rPr lang="en-US" sz="1600" dirty="0" smtClean="0">
                <a:latin typeface="+mj-lt"/>
              </a:rPr>
              <a:t>wrap.</a:t>
            </a:r>
            <a:r>
              <a:rPr lang="en-US" sz="1600" baseline="30000" dirty="0" smtClean="0">
                <a:latin typeface="+mj-lt"/>
              </a:rPr>
              <a:t> </a:t>
            </a:r>
            <a:r>
              <a:rPr lang="en-US" sz="1600" dirty="0" smtClean="0">
                <a:latin typeface="+mj-lt"/>
              </a:rPr>
              <a:t>If </a:t>
            </a:r>
            <a:r>
              <a:rPr lang="en-US" sz="1600" dirty="0" smtClean="0">
                <a:latin typeface="+mj-lt"/>
              </a:rPr>
              <a:t>you pack your chocolates with dry ice, you must write "Contains Dry Ice" on the package</a:t>
            </a:r>
            <a:r>
              <a:rPr lang="en-US" sz="1600" dirty="0" smtClean="0">
                <a:latin typeface="+mj-lt"/>
              </a:rPr>
              <a:t>.</a:t>
            </a:r>
            <a:endParaRPr lang="en-US" sz="1600" dirty="0" smtClean="0">
              <a:latin typeface="+mj-lt"/>
            </a:endParaRPr>
          </a:p>
          <a:p>
            <a:endParaRPr lang="en-US" sz="1600" dirty="0">
              <a:latin typeface="+mj-lt"/>
            </a:endParaRPr>
          </a:p>
        </p:txBody>
      </p:sp>
      <p:pic>
        <p:nvPicPr>
          <p:cNvPr id="4" name="Picture 3" descr="Screenshot (30).png"/>
          <p:cNvPicPr>
            <a:picLocks noChangeAspect="1"/>
          </p:cNvPicPr>
          <p:nvPr/>
        </p:nvPicPr>
        <p:blipFill>
          <a:blip r:embed="rId2"/>
          <a:srcRect l="35548" t="34030" r="35545" b="31248"/>
          <a:stretch>
            <a:fillRect/>
          </a:stretch>
        </p:blipFill>
        <p:spPr>
          <a:xfrm>
            <a:off x="2000232" y="3143248"/>
            <a:ext cx="4929222" cy="333055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sm_chocolate-bars-packaging_852770f75f.jpg"/>
          <p:cNvPicPr>
            <a:picLocks noChangeAspect="1"/>
          </p:cNvPicPr>
          <p:nvPr/>
        </p:nvPicPr>
        <p:blipFill>
          <a:blip r:embed="rId2"/>
          <a:stretch>
            <a:fillRect/>
          </a:stretch>
        </p:blipFill>
        <p:spPr>
          <a:xfrm>
            <a:off x="3286116" y="4000504"/>
            <a:ext cx="5214974" cy="2726009"/>
          </a:xfrm>
          <a:prstGeom prst="rect">
            <a:avLst/>
          </a:prstGeom>
        </p:spPr>
      </p:pic>
      <p:pic>
        <p:nvPicPr>
          <p:cNvPr id="4" name="Picture 3" descr="61mcMuvSzTL._SL1001_.jpg"/>
          <p:cNvPicPr>
            <a:picLocks noChangeAspect="1"/>
          </p:cNvPicPr>
          <p:nvPr/>
        </p:nvPicPr>
        <p:blipFill>
          <a:blip r:embed="rId3"/>
          <a:srcRect b="33962"/>
          <a:stretch>
            <a:fillRect/>
          </a:stretch>
        </p:blipFill>
        <p:spPr>
          <a:xfrm>
            <a:off x="428596" y="1714488"/>
            <a:ext cx="3786182" cy="2500330"/>
          </a:xfrm>
          <a:prstGeom prst="rect">
            <a:avLst/>
          </a:prstGeom>
        </p:spPr>
      </p:pic>
      <p:pic>
        <p:nvPicPr>
          <p:cNvPr id="5" name="Picture 4" descr="18636.jpg"/>
          <p:cNvPicPr>
            <a:picLocks noChangeAspect="1"/>
          </p:cNvPicPr>
          <p:nvPr/>
        </p:nvPicPr>
        <p:blipFill>
          <a:blip r:embed="rId4" cstate="print"/>
          <a:stretch>
            <a:fillRect/>
          </a:stretch>
        </p:blipFill>
        <p:spPr>
          <a:xfrm>
            <a:off x="428596" y="4214818"/>
            <a:ext cx="2440678" cy="2440678"/>
          </a:xfrm>
          <a:prstGeom prst="rect">
            <a:avLst/>
          </a:prstGeom>
        </p:spPr>
      </p:pic>
      <p:sp>
        <p:nvSpPr>
          <p:cNvPr id="2" name="Title 1"/>
          <p:cNvSpPr>
            <a:spLocks noGrp="1"/>
          </p:cNvSpPr>
          <p:nvPr>
            <p:ph type="title"/>
          </p:nvPr>
        </p:nvSpPr>
        <p:spPr>
          <a:xfrm>
            <a:off x="500034" y="785794"/>
            <a:ext cx="8229600" cy="1066800"/>
          </a:xfrm>
        </p:spPr>
        <p:txBody>
          <a:bodyPr/>
          <a:lstStyle/>
          <a:p>
            <a:pPr algn="ctr"/>
            <a:r>
              <a:rPr lang="en-US" u="sng" dirty="0" smtClean="0"/>
              <a:t>Individual chocolate packing</a:t>
            </a:r>
            <a:endParaRPr lang="en-US" u="sng" dirty="0"/>
          </a:p>
        </p:txBody>
      </p:sp>
      <p:pic>
        <p:nvPicPr>
          <p:cNvPr id="6" name="Picture 5" descr="aluminium-wrapping-foil.jpg"/>
          <p:cNvPicPr>
            <a:picLocks noChangeAspect="1"/>
          </p:cNvPicPr>
          <p:nvPr/>
        </p:nvPicPr>
        <p:blipFill>
          <a:blip r:embed="rId5"/>
          <a:stretch>
            <a:fillRect/>
          </a:stretch>
        </p:blipFill>
        <p:spPr>
          <a:xfrm>
            <a:off x="3786182" y="2143116"/>
            <a:ext cx="2857520" cy="2143140"/>
          </a:xfrm>
          <a:prstGeom prst="rect">
            <a:avLst/>
          </a:prstGeom>
        </p:spPr>
      </p:pic>
      <p:pic>
        <p:nvPicPr>
          <p:cNvPr id="8" name="Picture 7" descr="Cadbury-Dairy-Milk-Caramel-Bar.jpg"/>
          <p:cNvPicPr>
            <a:picLocks noChangeAspect="1"/>
          </p:cNvPicPr>
          <p:nvPr/>
        </p:nvPicPr>
        <p:blipFill>
          <a:blip r:embed="rId6" cstate="print"/>
          <a:stretch>
            <a:fillRect/>
          </a:stretch>
        </p:blipFill>
        <p:spPr>
          <a:xfrm>
            <a:off x="6286512" y="2500306"/>
            <a:ext cx="2452434" cy="135732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785794"/>
            <a:ext cx="8229600" cy="1066800"/>
          </a:xfrm>
        </p:spPr>
        <p:txBody>
          <a:bodyPr/>
          <a:lstStyle/>
          <a:p>
            <a:pPr algn="ctr"/>
            <a:r>
              <a:rPr lang="en-US" u="sng" dirty="0" smtClean="0"/>
              <a:t>Packing pouches</a:t>
            </a:r>
            <a:endParaRPr lang="en-US" u="sng" dirty="0"/>
          </a:p>
        </p:txBody>
      </p:sp>
      <p:pic>
        <p:nvPicPr>
          <p:cNvPr id="4" name="Picture 3" descr="chocolate-packaging-pouch-316293322-m7ad5.jpg"/>
          <p:cNvPicPr>
            <a:picLocks noChangeAspect="1"/>
          </p:cNvPicPr>
          <p:nvPr/>
        </p:nvPicPr>
        <p:blipFill>
          <a:blip r:embed="rId2"/>
          <a:stretch>
            <a:fillRect/>
          </a:stretch>
        </p:blipFill>
        <p:spPr>
          <a:xfrm>
            <a:off x="4572000" y="2071678"/>
            <a:ext cx="3714775" cy="4349854"/>
          </a:xfrm>
          <a:prstGeom prst="rect">
            <a:avLst/>
          </a:prstGeom>
        </p:spPr>
      </p:pic>
      <p:pic>
        <p:nvPicPr>
          <p:cNvPr id="5" name="Picture 4" descr="unnamed.jpg"/>
          <p:cNvPicPr>
            <a:picLocks noChangeAspect="1"/>
          </p:cNvPicPr>
          <p:nvPr/>
        </p:nvPicPr>
        <p:blipFill>
          <a:blip r:embed="rId3"/>
          <a:stretch>
            <a:fillRect/>
          </a:stretch>
        </p:blipFill>
        <p:spPr>
          <a:xfrm>
            <a:off x="1571604" y="2571744"/>
            <a:ext cx="2867169" cy="364333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ownload.jpg"/>
          <p:cNvPicPr>
            <a:picLocks noChangeAspect="1"/>
          </p:cNvPicPr>
          <p:nvPr/>
        </p:nvPicPr>
        <p:blipFill>
          <a:blip r:embed="rId2"/>
          <a:stretch>
            <a:fillRect/>
          </a:stretch>
        </p:blipFill>
        <p:spPr>
          <a:xfrm>
            <a:off x="3929058" y="4429132"/>
            <a:ext cx="2143140" cy="2143140"/>
          </a:xfrm>
          <a:prstGeom prst="rect">
            <a:avLst/>
          </a:prstGeom>
        </p:spPr>
      </p:pic>
      <p:sp>
        <p:nvSpPr>
          <p:cNvPr id="2" name="Title 1"/>
          <p:cNvSpPr>
            <a:spLocks noGrp="1"/>
          </p:cNvSpPr>
          <p:nvPr>
            <p:ph type="title"/>
          </p:nvPr>
        </p:nvSpPr>
        <p:spPr>
          <a:xfrm>
            <a:off x="500034" y="571480"/>
            <a:ext cx="8229600" cy="1066800"/>
          </a:xfrm>
        </p:spPr>
        <p:txBody>
          <a:bodyPr/>
          <a:lstStyle/>
          <a:p>
            <a:pPr algn="ctr"/>
            <a:r>
              <a:rPr lang="en-US" u="sng" dirty="0" smtClean="0"/>
              <a:t>Packing boxes</a:t>
            </a:r>
            <a:endParaRPr lang="en-US" u="sng" dirty="0"/>
          </a:p>
        </p:txBody>
      </p:sp>
      <p:pic>
        <p:nvPicPr>
          <p:cNvPr id="4" name="Picture 3" descr="4f35a0652e279afe8346fe9a23d7b2d9.jpg"/>
          <p:cNvPicPr>
            <a:picLocks noChangeAspect="1"/>
          </p:cNvPicPr>
          <p:nvPr/>
        </p:nvPicPr>
        <p:blipFill>
          <a:blip r:embed="rId3"/>
          <a:stretch>
            <a:fillRect/>
          </a:stretch>
        </p:blipFill>
        <p:spPr>
          <a:xfrm>
            <a:off x="3500430" y="1714488"/>
            <a:ext cx="3363663" cy="2737505"/>
          </a:xfrm>
          <a:prstGeom prst="rect">
            <a:avLst/>
          </a:prstGeom>
        </p:spPr>
      </p:pic>
      <p:pic>
        <p:nvPicPr>
          <p:cNvPr id="5" name="Picture 4" descr="a60ce19accbe46acec8e065508df55aa.jpg"/>
          <p:cNvPicPr>
            <a:picLocks noChangeAspect="1"/>
          </p:cNvPicPr>
          <p:nvPr/>
        </p:nvPicPr>
        <p:blipFill>
          <a:blip r:embed="rId4"/>
          <a:stretch>
            <a:fillRect/>
          </a:stretch>
        </p:blipFill>
        <p:spPr>
          <a:xfrm>
            <a:off x="6286480" y="4000480"/>
            <a:ext cx="2857520" cy="2857520"/>
          </a:xfrm>
          <a:prstGeom prst="rect">
            <a:avLst/>
          </a:prstGeom>
        </p:spPr>
      </p:pic>
      <p:pic>
        <p:nvPicPr>
          <p:cNvPr id="6" name="Picture 5" descr="download (1).jpg"/>
          <p:cNvPicPr>
            <a:picLocks noChangeAspect="1"/>
          </p:cNvPicPr>
          <p:nvPr/>
        </p:nvPicPr>
        <p:blipFill>
          <a:blip r:embed="rId5"/>
          <a:stretch>
            <a:fillRect/>
          </a:stretch>
        </p:blipFill>
        <p:spPr>
          <a:xfrm>
            <a:off x="571472" y="4000504"/>
            <a:ext cx="2643206" cy="264320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ocolate-packaging-boxes-846.jpg"/>
          <p:cNvPicPr>
            <a:picLocks noChangeAspect="1"/>
          </p:cNvPicPr>
          <p:nvPr/>
        </p:nvPicPr>
        <p:blipFill>
          <a:blip r:embed="rId2"/>
          <a:stretch>
            <a:fillRect/>
          </a:stretch>
        </p:blipFill>
        <p:spPr>
          <a:xfrm>
            <a:off x="500034" y="3500438"/>
            <a:ext cx="3214710" cy="3214710"/>
          </a:xfrm>
          <a:prstGeom prst="rect">
            <a:avLst/>
          </a:prstGeom>
        </p:spPr>
      </p:pic>
      <p:pic>
        <p:nvPicPr>
          <p:cNvPr id="6" name="Picture 5" descr="Clear-Candy-Boxes-Pic-1.jpg"/>
          <p:cNvPicPr>
            <a:picLocks noChangeAspect="1"/>
          </p:cNvPicPr>
          <p:nvPr/>
        </p:nvPicPr>
        <p:blipFill>
          <a:blip r:embed="rId3"/>
          <a:stretch>
            <a:fillRect/>
          </a:stretch>
        </p:blipFill>
        <p:spPr>
          <a:xfrm>
            <a:off x="6000760" y="3786190"/>
            <a:ext cx="2667000" cy="2667000"/>
          </a:xfrm>
          <a:prstGeom prst="rect">
            <a:avLst/>
          </a:prstGeom>
        </p:spPr>
      </p:pic>
      <p:sp>
        <p:nvSpPr>
          <p:cNvPr id="2" name="Title 1"/>
          <p:cNvSpPr>
            <a:spLocks noGrp="1"/>
          </p:cNvSpPr>
          <p:nvPr>
            <p:ph type="title"/>
          </p:nvPr>
        </p:nvSpPr>
        <p:spPr>
          <a:xfrm>
            <a:off x="714348" y="714356"/>
            <a:ext cx="8229600" cy="1066800"/>
          </a:xfrm>
        </p:spPr>
        <p:txBody>
          <a:bodyPr/>
          <a:lstStyle/>
          <a:p>
            <a:pPr algn="ctr"/>
            <a:r>
              <a:rPr lang="en-US" u="sng" dirty="0" smtClean="0"/>
              <a:t>Packing boxes</a:t>
            </a:r>
            <a:endParaRPr lang="en-US" dirty="0"/>
          </a:p>
        </p:txBody>
      </p:sp>
      <p:pic>
        <p:nvPicPr>
          <p:cNvPr id="4" name="Picture 3" descr="7cd598063ed167b824d97905853910fd.jpg"/>
          <p:cNvPicPr>
            <a:picLocks noChangeAspect="1"/>
          </p:cNvPicPr>
          <p:nvPr/>
        </p:nvPicPr>
        <p:blipFill>
          <a:blip r:embed="rId4"/>
          <a:srcRect t="11410" b="26174"/>
          <a:stretch>
            <a:fillRect/>
          </a:stretch>
        </p:blipFill>
        <p:spPr>
          <a:xfrm>
            <a:off x="3143240" y="1785926"/>
            <a:ext cx="3548066" cy="200026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85794"/>
            <a:ext cx="8229600" cy="1066800"/>
          </a:xfrm>
        </p:spPr>
        <p:txBody>
          <a:bodyPr/>
          <a:lstStyle/>
          <a:p>
            <a:pPr algn="ctr"/>
            <a:r>
              <a:rPr lang="en-US" u="sng" dirty="0" smtClean="0"/>
              <a:t>Shipping or Delivering </a:t>
            </a:r>
            <a:r>
              <a:rPr lang="en-US" u="sng" dirty="0" smtClean="0"/>
              <a:t>C</a:t>
            </a:r>
            <a:r>
              <a:rPr lang="en-US" u="sng" dirty="0" smtClean="0"/>
              <a:t>hocolates</a:t>
            </a:r>
            <a:endParaRPr lang="en-US" u="sng" dirty="0"/>
          </a:p>
        </p:txBody>
      </p:sp>
      <p:sp>
        <p:nvSpPr>
          <p:cNvPr id="3" name="Content Placeholder 2"/>
          <p:cNvSpPr>
            <a:spLocks noGrp="1"/>
          </p:cNvSpPr>
          <p:nvPr>
            <p:ph idx="1"/>
          </p:nvPr>
        </p:nvSpPr>
        <p:spPr>
          <a:xfrm>
            <a:off x="642910" y="2786058"/>
            <a:ext cx="8229600" cy="4325112"/>
          </a:xfrm>
        </p:spPr>
        <p:txBody>
          <a:bodyPr>
            <a:noAutofit/>
          </a:bodyPr>
          <a:lstStyle/>
          <a:p>
            <a:pPr fontAlgn="base">
              <a:buNone/>
            </a:pPr>
            <a:r>
              <a:rPr lang="en-US" sz="1600" b="1" dirty="0" smtClean="0">
                <a:latin typeface="+mj-lt"/>
              </a:rPr>
              <a:t>Purchase overnight shipping for your chocolates, if </a:t>
            </a:r>
            <a:r>
              <a:rPr lang="en-US" sz="1600" b="1" dirty="0" smtClean="0">
                <a:latin typeface="+mj-lt"/>
              </a:rPr>
              <a:t>possible</a:t>
            </a:r>
          </a:p>
          <a:p>
            <a:pPr fontAlgn="base"/>
            <a:endParaRPr lang="en-US" sz="1600" b="1" dirty="0" smtClean="0">
              <a:latin typeface="+mj-lt"/>
            </a:endParaRPr>
          </a:p>
          <a:p>
            <a:pPr fontAlgn="base"/>
            <a:r>
              <a:rPr lang="en-US" sz="1600" dirty="0" smtClean="0">
                <a:latin typeface="+mj-lt"/>
              </a:rPr>
              <a:t>Chocolate </a:t>
            </a:r>
            <a:r>
              <a:rPr lang="en-US" sz="1600" dirty="0" smtClean="0">
                <a:latin typeface="+mj-lt"/>
              </a:rPr>
              <a:t>is sensitive to temperature changes and will not look or taste the same after it's melted. If overnight or one-day shipping is an option for your package, choose it to ensure that your chocolates stay in their best </a:t>
            </a:r>
            <a:r>
              <a:rPr lang="en-US" sz="1600" dirty="0" smtClean="0">
                <a:latin typeface="+mj-lt"/>
              </a:rPr>
              <a:t>condition. As </a:t>
            </a:r>
            <a:r>
              <a:rPr lang="en-US" sz="1600" dirty="0" smtClean="0">
                <a:latin typeface="+mj-lt"/>
              </a:rPr>
              <a:t>a rule, chocolate doesn't stay in good condition for more than 3 days in the mail</a:t>
            </a:r>
            <a:r>
              <a:rPr lang="en-US" sz="1600" dirty="0" smtClean="0">
                <a:latin typeface="+mj-lt"/>
              </a:rPr>
              <a:t>.</a:t>
            </a:r>
            <a:endParaRPr lang="en-US" sz="1600" dirty="0" smtClean="0">
              <a:latin typeface="+mj-lt"/>
            </a:endParaRPr>
          </a:p>
          <a:p>
            <a:pPr fontAlgn="base"/>
            <a:r>
              <a:rPr lang="en-US" sz="1600" dirty="0" smtClean="0">
                <a:latin typeface="+mj-lt"/>
              </a:rPr>
              <a:t>Avoid shipping chocolates right before a weekend or holiday, as they're likely to sit in a sorting facility for several days. Because chocolate can melt on hot days even with overnight shipping, don't send chocolates during warm </a:t>
            </a:r>
            <a:r>
              <a:rPr lang="en-US" sz="1600" dirty="0" smtClean="0">
                <a:latin typeface="+mj-lt"/>
              </a:rPr>
              <a:t>seasons.</a:t>
            </a:r>
            <a:endParaRPr lang="en-US" sz="1600" dirty="0" smtClean="0">
              <a:latin typeface="+mj-lt"/>
            </a:endParaRPr>
          </a:p>
          <a:p>
            <a:endParaRPr lang="en-US" sz="1600"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71546"/>
            <a:ext cx="8229600" cy="4325112"/>
          </a:xfrm>
        </p:spPr>
        <p:txBody>
          <a:bodyPr>
            <a:normAutofit/>
          </a:bodyPr>
          <a:lstStyle/>
          <a:p>
            <a:pPr fontAlgn="base">
              <a:buNone/>
            </a:pPr>
            <a:r>
              <a:rPr lang="en-US" sz="1600" b="1" dirty="0" smtClean="0">
                <a:latin typeface="+mj-lt"/>
              </a:rPr>
              <a:t>Pack </a:t>
            </a:r>
            <a:r>
              <a:rPr lang="en-US" sz="1600" b="1" dirty="0" smtClean="0">
                <a:latin typeface="+mj-lt"/>
              </a:rPr>
              <a:t>your chocolate in a box 2-3 times the size of their package.</a:t>
            </a:r>
            <a:r>
              <a:rPr lang="en-US" sz="1600" dirty="0" smtClean="0">
                <a:latin typeface="+mj-lt"/>
              </a:rPr>
              <a:t> </a:t>
            </a:r>
            <a:endParaRPr lang="en-US" sz="1600" dirty="0" smtClean="0">
              <a:latin typeface="+mj-lt"/>
            </a:endParaRPr>
          </a:p>
          <a:p>
            <a:pPr fontAlgn="base"/>
            <a:endParaRPr lang="en-US" sz="1600" dirty="0" smtClean="0">
              <a:latin typeface="+mj-lt"/>
            </a:endParaRPr>
          </a:p>
          <a:p>
            <a:pPr fontAlgn="base"/>
            <a:r>
              <a:rPr lang="en-US" sz="1600" dirty="0" smtClean="0">
                <a:latin typeface="+mj-lt"/>
              </a:rPr>
              <a:t>This </a:t>
            </a:r>
            <a:r>
              <a:rPr lang="en-US" sz="1600" dirty="0" smtClean="0">
                <a:latin typeface="+mj-lt"/>
              </a:rPr>
              <a:t>will give you enough room for cushioning so the chocolates stay cool and intact. If your box is too tight, the chocolate is more likely to </a:t>
            </a:r>
            <a:r>
              <a:rPr lang="en-US" sz="1600" dirty="0" smtClean="0">
                <a:latin typeface="+mj-lt"/>
              </a:rPr>
              <a:t>overheat.</a:t>
            </a:r>
            <a:r>
              <a:rPr lang="en-US" sz="1600" baseline="30000" dirty="0" smtClean="0">
                <a:latin typeface="+mj-lt"/>
              </a:rPr>
              <a:t> </a:t>
            </a:r>
            <a:r>
              <a:rPr lang="en-US" sz="1600" dirty="0" smtClean="0">
                <a:latin typeface="+mj-lt"/>
              </a:rPr>
              <a:t>Avoid </a:t>
            </a:r>
            <a:r>
              <a:rPr lang="en-US" sz="1600" dirty="0" smtClean="0">
                <a:latin typeface="+mj-lt"/>
              </a:rPr>
              <a:t>shipping chocolates that are not held inside a container, wrapper, or plastic bag. Unwrapped chocolate is more likely to make a mess when shipped.</a:t>
            </a:r>
          </a:p>
          <a:p>
            <a:pPr fontAlgn="base"/>
            <a:r>
              <a:rPr lang="en-US" sz="1600" dirty="0" smtClean="0">
                <a:latin typeface="+mj-lt"/>
              </a:rPr>
              <a:t>You </a:t>
            </a:r>
            <a:r>
              <a:rPr lang="en-US" sz="1600" dirty="0" smtClean="0">
                <a:latin typeface="+mj-lt"/>
              </a:rPr>
              <a:t>don't have to be exact with your measurements of the package—approximation is fine.</a:t>
            </a:r>
          </a:p>
          <a:p>
            <a:endParaRPr lang="en-US" sz="1600" dirty="0">
              <a:latin typeface="+mj-lt"/>
            </a:endParaRPr>
          </a:p>
        </p:txBody>
      </p:sp>
      <p:pic>
        <p:nvPicPr>
          <p:cNvPr id="12" name="Picture 11" descr="Screenshot (31).png"/>
          <p:cNvPicPr>
            <a:picLocks noChangeAspect="1"/>
          </p:cNvPicPr>
          <p:nvPr/>
        </p:nvPicPr>
        <p:blipFill>
          <a:blip r:embed="rId2"/>
          <a:srcRect l="35156" t="33333" r="35937" b="29167"/>
          <a:stretch>
            <a:fillRect/>
          </a:stretch>
        </p:blipFill>
        <p:spPr>
          <a:xfrm>
            <a:off x="2357422" y="3286124"/>
            <a:ext cx="4500594" cy="328421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928670"/>
            <a:ext cx="8229600" cy="1751080"/>
          </a:xfrm>
        </p:spPr>
        <p:txBody>
          <a:bodyPr>
            <a:normAutofit/>
          </a:bodyPr>
          <a:lstStyle/>
          <a:p>
            <a:pPr>
              <a:buNone/>
            </a:pPr>
            <a:r>
              <a:rPr lang="en-US" sz="1600" b="1" dirty="0" smtClean="0">
                <a:latin typeface="+mj-lt"/>
              </a:rPr>
              <a:t>Wrap </a:t>
            </a:r>
            <a:r>
              <a:rPr lang="en-US" sz="1600" b="1" dirty="0" smtClean="0">
                <a:latin typeface="+mj-lt"/>
              </a:rPr>
              <a:t>the chocolates with plastic wrap if it's in a decorative container.</a:t>
            </a:r>
            <a:r>
              <a:rPr lang="en-US" sz="1600" dirty="0" smtClean="0">
                <a:latin typeface="+mj-lt"/>
              </a:rPr>
              <a:t> </a:t>
            </a:r>
            <a:endParaRPr lang="en-US" sz="1600" dirty="0" smtClean="0">
              <a:latin typeface="+mj-lt"/>
            </a:endParaRPr>
          </a:p>
          <a:p>
            <a:endParaRPr lang="en-US" sz="1600" dirty="0" smtClean="0">
              <a:latin typeface="+mj-lt"/>
            </a:endParaRPr>
          </a:p>
          <a:p>
            <a:r>
              <a:rPr lang="en-US" sz="1600" dirty="0" smtClean="0">
                <a:latin typeface="+mj-lt"/>
              </a:rPr>
              <a:t>This </a:t>
            </a:r>
            <a:r>
              <a:rPr lang="en-US" sz="1600" dirty="0" smtClean="0">
                <a:latin typeface="+mj-lt"/>
              </a:rPr>
              <a:t>will keep the container intact while you ship it. Handle the container carefully while wrapping it to avoid breaking the decorations. Try to seal the chocolates as tightly as possible to keep the container </a:t>
            </a:r>
            <a:r>
              <a:rPr lang="en-US" sz="1600" dirty="0" err="1" smtClean="0">
                <a:latin typeface="+mj-lt"/>
              </a:rPr>
              <a:t>secure.Plastic</a:t>
            </a:r>
            <a:r>
              <a:rPr lang="en-US" sz="1600" dirty="0" smtClean="0">
                <a:latin typeface="+mj-lt"/>
              </a:rPr>
              <a:t> wrap can also protect your chocolates from moisture and help insulate them.</a:t>
            </a:r>
          </a:p>
          <a:p>
            <a:endParaRPr lang="en-US" sz="1600" dirty="0">
              <a:latin typeface="+mj-lt"/>
            </a:endParaRPr>
          </a:p>
        </p:txBody>
      </p:sp>
      <p:pic>
        <p:nvPicPr>
          <p:cNvPr id="4" name="Picture 3" descr="Screenshot (6).png"/>
          <p:cNvPicPr>
            <a:picLocks noChangeAspect="1"/>
          </p:cNvPicPr>
          <p:nvPr/>
        </p:nvPicPr>
        <p:blipFill>
          <a:blip r:embed="rId2"/>
          <a:srcRect l="35078" t="34584" r="36015" b="29305"/>
          <a:stretch>
            <a:fillRect/>
          </a:stretch>
        </p:blipFill>
        <p:spPr>
          <a:xfrm>
            <a:off x="2071670" y="2786058"/>
            <a:ext cx="5214974" cy="366457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785794"/>
            <a:ext cx="8229600" cy="2428892"/>
          </a:xfrm>
        </p:spPr>
        <p:txBody>
          <a:bodyPr>
            <a:normAutofit/>
          </a:bodyPr>
          <a:lstStyle/>
          <a:p>
            <a:pPr fontAlgn="base">
              <a:buNone/>
            </a:pPr>
            <a:r>
              <a:rPr lang="en-US" sz="1600" b="1" dirty="0" smtClean="0">
                <a:latin typeface="+mj-lt"/>
              </a:rPr>
              <a:t>Pad </a:t>
            </a:r>
            <a:r>
              <a:rPr lang="en-US" sz="1600" b="1" dirty="0" smtClean="0">
                <a:latin typeface="+mj-lt"/>
              </a:rPr>
              <a:t>the box with </a:t>
            </a:r>
            <a:r>
              <a:rPr lang="en-US" sz="1600" b="1" dirty="0" err="1" smtClean="0">
                <a:latin typeface="+mj-lt"/>
              </a:rPr>
              <a:t>mylar</a:t>
            </a:r>
            <a:r>
              <a:rPr lang="en-US" sz="1600" b="1" dirty="0" smtClean="0">
                <a:latin typeface="+mj-lt"/>
              </a:rPr>
              <a:t> bubble wrap.</a:t>
            </a:r>
            <a:r>
              <a:rPr lang="en-US" sz="1600" dirty="0" smtClean="0">
                <a:latin typeface="+mj-lt"/>
              </a:rPr>
              <a:t> </a:t>
            </a:r>
            <a:endParaRPr lang="en-US" sz="1600" dirty="0" smtClean="0">
              <a:latin typeface="+mj-lt"/>
            </a:endParaRPr>
          </a:p>
          <a:p>
            <a:pPr fontAlgn="base"/>
            <a:endParaRPr lang="en-US" sz="1600" dirty="0" smtClean="0">
              <a:latin typeface="+mj-lt"/>
            </a:endParaRPr>
          </a:p>
          <a:p>
            <a:pPr fontAlgn="base"/>
            <a:r>
              <a:rPr lang="en-US" sz="1600" dirty="0" smtClean="0">
                <a:latin typeface="+mj-lt"/>
              </a:rPr>
              <a:t>Mylar-coated </a:t>
            </a:r>
            <a:r>
              <a:rPr lang="en-US" sz="1600" dirty="0" smtClean="0">
                <a:latin typeface="+mj-lt"/>
              </a:rPr>
              <a:t>bubble wrap deflects heat and insulates the chocolates to keep them cool. Before placing the chocolates in the box, wrap them in the bubble wrap. After you've put them in, stuff the box with extra bubble wrap if you have </a:t>
            </a:r>
            <a:r>
              <a:rPr lang="en-US" sz="1600" dirty="0" smtClean="0">
                <a:latin typeface="+mj-lt"/>
              </a:rPr>
              <a:t>room.</a:t>
            </a:r>
            <a:r>
              <a:rPr lang="en-US" sz="1600" baseline="30000" dirty="0" smtClean="0">
                <a:latin typeface="+mj-lt"/>
              </a:rPr>
              <a:t> </a:t>
            </a:r>
            <a:r>
              <a:rPr lang="en-US" sz="1600" dirty="0" smtClean="0">
                <a:latin typeface="+mj-lt"/>
              </a:rPr>
              <a:t>Don't </a:t>
            </a:r>
            <a:r>
              <a:rPr lang="en-US" sz="1600" dirty="0" smtClean="0">
                <a:latin typeface="+mj-lt"/>
              </a:rPr>
              <a:t>use newspaper as padding for chocolate, as it won't provide enough cushioning. If you want to add more padding, try packing peanuts </a:t>
            </a:r>
            <a:r>
              <a:rPr lang="en-US" sz="1600" dirty="0" smtClean="0">
                <a:latin typeface="+mj-lt"/>
              </a:rPr>
              <a:t>instead.</a:t>
            </a:r>
            <a:endParaRPr lang="en-US" sz="1600" dirty="0" smtClean="0">
              <a:latin typeface="+mj-lt"/>
            </a:endParaRPr>
          </a:p>
          <a:p>
            <a:pPr fontAlgn="base"/>
            <a:r>
              <a:rPr lang="en-US" sz="1600" dirty="0" smtClean="0">
                <a:latin typeface="+mj-lt"/>
              </a:rPr>
              <a:t>Fill in all of the extra gaps with a packing material to keep your chocolates secure in the box.</a:t>
            </a:r>
          </a:p>
          <a:p>
            <a:endParaRPr lang="en-US" sz="1600" dirty="0">
              <a:latin typeface="+mj-lt"/>
            </a:endParaRPr>
          </a:p>
        </p:txBody>
      </p:sp>
      <p:pic>
        <p:nvPicPr>
          <p:cNvPr id="4" name="Picture 3" descr="Screenshot (19).png"/>
          <p:cNvPicPr>
            <a:picLocks noChangeAspect="1"/>
          </p:cNvPicPr>
          <p:nvPr/>
        </p:nvPicPr>
        <p:blipFill>
          <a:blip r:embed="rId2"/>
          <a:srcRect l="35157" t="33334" r="35937" b="31944"/>
          <a:stretch>
            <a:fillRect/>
          </a:stretch>
        </p:blipFill>
        <p:spPr>
          <a:xfrm>
            <a:off x="2214546" y="3143248"/>
            <a:ext cx="4643470" cy="313751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71</TotalTime>
  <Words>230</Words>
  <Application>Microsoft Office PowerPoint</Application>
  <PresentationFormat>On-screen Show (4:3)</PresentationFormat>
  <Paragraphs>40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Urban</vt:lpstr>
      <vt:lpstr>Packing and Delivering Chocolates</vt:lpstr>
      <vt:lpstr>Individual chocolate packing</vt:lpstr>
      <vt:lpstr>Packing pouches</vt:lpstr>
      <vt:lpstr>Packing boxes</vt:lpstr>
      <vt:lpstr>Packing boxes</vt:lpstr>
      <vt:lpstr>Shipping or Delivering Chocolates</vt:lpstr>
      <vt:lpstr>Slide 7</vt:lpstr>
      <vt:lpstr>Slide 8</vt:lpstr>
      <vt:lpstr>Slide 9</vt:lpstr>
      <vt:lpstr>Slide 10</vt:lpstr>
      <vt:lpstr> Keeping Packed Chocolates Cool</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Gaurav saini</dc:creator>
  <cp:lastModifiedBy>Gaurav saini</cp:lastModifiedBy>
  <cp:revision>7</cp:revision>
  <dcterms:created xsi:type="dcterms:W3CDTF">2020-11-05T18:56:53Z</dcterms:created>
  <dcterms:modified xsi:type="dcterms:W3CDTF">2020-11-05T20:08:00Z</dcterms:modified>
</cp:coreProperties>
</file>